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9"/>
  </p:notesMasterIdLst>
  <p:handoutMasterIdLst>
    <p:handoutMasterId r:id="rId10"/>
  </p:handoutMasterIdLst>
  <p:sldIdLst>
    <p:sldId id="397" r:id="rId4"/>
    <p:sldId id="408" r:id="rId5"/>
    <p:sldId id="412" r:id="rId6"/>
    <p:sldId id="404" r:id="rId7"/>
    <p:sldId id="400" r:id="rId8"/>
  </p:sldIdLst>
  <p:sldSz cx="12190413" cy="6859588"/>
  <p:notesSz cx="6858000" cy="9144000"/>
  <p:embeddedFontLst>
    <p:embeddedFont>
      <p:font typeface="굴림체" panose="020B0609000101010101" pitchFamily="49" charset="-127"/>
      <p:regular r:id="rId11"/>
    </p:embeddedFont>
    <p:embeddedFont>
      <p:font typeface="Inter-Regular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5E7ED"/>
    <a:srgbClr val="CCEAEE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9931" autoAdjust="0"/>
  </p:normalViewPr>
  <p:slideViewPr>
    <p:cSldViewPr snapToGrid="0" showGuides="1">
      <p:cViewPr varScale="1">
        <p:scale>
          <a:sx n="54" d="100"/>
          <a:sy n="54" d="100"/>
        </p:scale>
        <p:origin x="1762" y="67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9/8/2026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‹Nr.›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Results of the questionnaire among ICER members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B5C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The report examines how regulatory independence is defined, protected and challenged across countries and regions</a:t>
            </a:r>
          </a:p>
          <a:p>
            <a:pPr marL="800100" lvl="1" indent="-342900">
              <a:buClr>
                <a:srgbClr val="44B5C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E7E6E6">
                    <a:lumMod val="25000"/>
                  </a:srgbClr>
                </a:solidFill>
              </a:rPr>
              <a:t>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y highlighting </a:t>
            </a:r>
            <a:r>
              <a:rPr lang="en-US" sz="2000" dirty="0">
                <a:solidFill>
                  <a:srgbClr val="E7E6E6">
                    <a:lumMod val="25000"/>
                  </a:srgbClr>
                </a:solidFill>
              </a:rPr>
              <a:t>different approaches to regulatory independence</a:t>
            </a:r>
          </a:p>
          <a:p>
            <a:pPr marL="342900" indent="-342900">
              <a:buClr>
                <a:srgbClr val="44B5C2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It is based on a questionnaire circulated at the end of 2025,</a:t>
            </a:r>
            <a:r>
              <a:rPr lang="en-US" sz="2400" dirty="0">
                <a:solidFill>
                  <a:srgbClr val="E7E6E6">
                    <a:lumMod val="25000"/>
                  </a:srgbClr>
                </a:solidFill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to which 13 regional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organisations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 and 4 individual NRAs responded</a:t>
            </a:r>
            <a:endParaRPr lang="de-DE" sz="2400" dirty="0"/>
          </a:p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2682240"/>
            <a:ext cx="7478316" cy="287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ICER Report on NRAs’ independence</a:t>
            </a:r>
          </a:p>
          <a:p>
            <a:endParaRPr lang="en-US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Nadia </a:t>
            </a:r>
            <a:r>
              <a:rPr lang="en-US" sz="3000" b="1" dirty="0" err="1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Horstmann</a:t>
            </a:r>
            <a:r>
              <a:rPr lang="en-US" sz="30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30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 ICER Regulatory Independence WG</a:t>
            </a:r>
            <a:endParaRPr lang="en-US" sz="3000" dirty="0">
              <a:solidFill>
                <a:srgbClr val="44B5C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 Day/Month/2026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084234" y="3187348"/>
            <a:ext cx="10225480" cy="2621280"/>
          </a:xfrm>
        </p:spPr>
        <p:txBody>
          <a:bodyPr/>
          <a:lstStyle/>
          <a:p>
            <a:r>
              <a:rPr lang="en-US" sz="2300" dirty="0"/>
              <a:t>CEER: monitors and supports members’ independence</a:t>
            </a:r>
          </a:p>
          <a:p>
            <a:r>
              <a:rPr lang="en-US" sz="2300" dirty="0"/>
              <a:t>ERRA: highlights the gap between formal and practical independence</a:t>
            </a:r>
          </a:p>
          <a:p>
            <a:r>
              <a:rPr lang="en-US" sz="2300" dirty="0"/>
              <a:t>ARIAE: supports independence through peer learning and institutional dialogue</a:t>
            </a:r>
          </a:p>
          <a:p>
            <a:r>
              <a:rPr lang="en-US" sz="2300" dirty="0"/>
              <a:t>RELOP: comprehensive study on members’ independence (2026)</a:t>
            </a:r>
          </a:p>
          <a:p>
            <a:r>
              <a:rPr lang="en-US" sz="2300" dirty="0"/>
              <a:t>NARUC: distinguishes between federal and state commissions. It represents multi-sector regulators only whereas OEB represents energy regulators only</a:t>
            </a:r>
          </a:p>
        </p:txBody>
      </p:sp>
      <p:sp>
        <p:nvSpPr>
          <p:cNvPr id="15" name="Title 9">
            <a:extLst>
              <a:ext uri="{FF2B5EF4-FFF2-40B4-BE49-F238E27FC236}">
                <a16:creationId xmlns:a16="http://schemas.microsoft.com/office/drawing/2014/main" id="{C88792D8-DA2E-9CDD-894D-0A88C80E8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689" y="318030"/>
            <a:ext cx="9142413" cy="48630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ICER Report on NRAs’ independence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93E62CE-CAF2-CE16-BC0C-80DB9D271435}"/>
              </a:ext>
            </a:extLst>
          </p:cNvPr>
          <p:cNvSpPr txBox="1"/>
          <p:nvPr/>
        </p:nvSpPr>
        <p:spPr>
          <a:xfrm>
            <a:off x="3083188" y="6541558"/>
            <a:ext cx="6513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AFUR, RELOP, CEER, ERRA, ARIAE, RegulaE.FR, MEDREG, NARUC, NERC, OEB, OOCUR, RAERESA, RERA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855DE139-B840-75BD-00A8-C7A07CCC8DEC}"/>
              </a:ext>
            </a:extLst>
          </p:cNvPr>
          <p:cNvSpPr/>
          <p:nvPr/>
        </p:nvSpPr>
        <p:spPr>
          <a:xfrm>
            <a:off x="2333457" y="1374968"/>
            <a:ext cx="7523497" cy="1145820"/>
          </a:xfrm>
          <a:prstGeom prst="roundRect">
            <a:avLst/>
          </a:prstGeom>
          <a:solidFill>
            <a:srgbClr val="088F9E"/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extfeld 98">
            <a:extLst>
              <a:ext uri="{FF2B5EF4-FFF2-40B4-BE49-F238E27FC236}">
                <a16:creationId xmlns:a16="http://schemas.microsoft.com/office/drawing/2014/main" id="{AF3106FF-65B1-171D-F8BE-C65C66530A6C}"/>
              </a:ext>
            </a:extLst>
          </p:cNvPr>
          <p:cNvSpPr txBox="1"/>
          <p:nvPr/>
        </p:nvSpPr>
        <p:spPr>
          <a:xfrm>
            <a:off x="2602014" y="1385257"/>
            <a:ext cx="2260459" cy="11252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de-DE" sz="1800" b="1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10/12</a:t>
            </a:r>
            <a:endParaRPr lang="de-DE" sz="1800" b="1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de-DE" sz="1800" kern="100" dirty="0" err="1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Organisations</a:t>
            </a:r>
            <a: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800" kern="100" dirty="0" err="1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Confirm</a:t>
            </a:r>
            <a: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Independent NRAs</a:t>
            </a:r>
            <a:endParaRPr lang="de-DE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feld 99">
            <a:extLst>
              <a:ext uri="{FF2B5EF4-FFF2-40B4-BE49-F238E27FC236}">
                <a16:creationId xmlns:a16="http://schemas.microsoft.com/office/drawing/2014/main" id="{A47795E6-74AA-2473-DCE4-2675DC510738}"/>
              </a:ext>
            </a:extLst>
          </p:cNvPr>
          <p:cNvSpPr txBox="1"/>
          <p:nvPr/>
        </p:nvSpPr>
        <p:spPr>
          <a:xfrm>
            <a:off x="5131030" y="1395546"/>
            <a:ext cx="1928350" cy="112524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en-GB" sz="1800" b="1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9/12</a:t>
            </a:r>
            <a:endParaRPr lang="de-DE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GB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Have Legal Basis in </a:t>
            </a:r>
            <a:br>
              <a:rPr lang="en-GB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National Law</a:t>
            </a:r>
            <a:endParaRPr lang="de-DE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feld 100">
            <a:extLst>
              <a:ext uri="{FF2B5EF4-FFF2-40B4-BE49-F238E27FC236}">
                <a16:creationId xmlns:a16="http://schemas.microsoft.com/office/drawing/2014/main" id="{1EE1C082-0AD3-31AD-EA51-1E3D4FDF6387}"/>
              </a:ext>
            </a:extLst>
          </p:cNvPr>
          <p:cNvSpPr txBox="1"/>
          <p:nvPr/>
        </p:nvSpPr>
        <p:spPr>
          <a:xfrm>
            <a:off x="7537547" y="1409529"/>
            <a:ext cx="1928350" cy="107669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800"/>
              </a:spcAft>
            </a:pPr>
            <a:r>
              <a:rPr lang="de-DE" sz="1800" b="1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7/12</a:t>
            </a:r>
            <a:endParaRPr lang="de-DE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Report </a:t>
            </a:r>
            <a:r>
              <a:rPr lang="de-DE" sz="1800" kern="100" dirty="0" err="1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Sufficient</a:t>
            </a:r>
            <a: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DE" sz="1800" kern="100" dirty="0">
                <a:solidFill>
                  <a:srgbClr val="FFFFFF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Resources</a:t>
            </a:r>
            <a:endParaRPr lang="de-DE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4F68B6D9-8CA6-9D71-6569-427C8A75A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1" r="97101" b="-20"/>
          <a:stretch/>
        </p:blipFill>
        <p:spPr bwMode="auto">
          <a:xfrm>
            <a:off x="3885549" y="1443465"/>
            <a:ext cx="285750" cy="302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E72422C-DB03-C921-EE37-08C5CF26F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1" r="97101" b="-20"/>
          <a:stretch/>
        </p:blipFill>
        <p:spPr bwMode="auto">
          <a:xfrm>
            <a:off x="6196973" y="1443465"/>
            <a:ext cx="285750" cy="302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5BF476B-71F0-844E-32A9-D94808CAE3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1" r="97101" b="-20"/>
          <a:stretch/>
        </p:blipFill>
        <p:spPr bwMode="auto">
          <a:xfrm>
            <a:off x="8582705" y="1443465"/>
            <a:ext cx="285750" cy="302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Textfeld 140">
            <a:extLst>
              <a:ext uri="{FF2B5EF4-FFF2-40B4-BE49-F238E27FC236}">
                <a16:creationId xmlns:a16="http://schemas.microsoft.com/office/drawing/2014/main" id="{011EFB34-BE5A-B2A7-1753-83C90B865CD1}"/>
              </a:ext>
            </a:extLst>
          </p:cNvPr>
          <p:cNvSpPr txBox="1"/>
          <p:nvPr/>
        </p:nvSpPr>
        <p:spPr>
          <a:xfrm>
            <a:off x="9456034" y="2298302"/>
            <a:ext cx="502285" cy="2673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e-DE" sz="600" kern="1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*1 N/A</a:t>
            </a:r>
            <a:endParaRPr lang="de-DE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platzhalter 8">
            <a:extLst>
              <a:ext uri="{FF2B5EF4-FFF2-40B4-BE49-F238E27FC236}">
                <a16:creationId xmlns:a16="http://schemas.microsoft.com/office/drawing/2014/main" id="{7CE1BC8F-FC89-19FF-2D4B-BE10051E42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84234" y="2656192"/>
            <a:ext cx="10225480" cy="486305"/>
          </a:xfrm>
        </p:spPr>
        <p:txBody>
          <a:bodyPr/>
          <a:lstStyle/>
          <a:p>
            <a:r>
              <a:rPr lang="en-US" sz="2300" dirty="0"/>
              <a:t>Insights</a:t>
            </a:r>
          </a:p>
        </p:txBody>
      </p:sp>
    </p:spTree>
    <p:extLst>
      <p:ext uri="{BB962C8B-B14F-4D97-AF65-F5344CB8AC3E}">
        <p14:creationId xmlns:p14="http://schemas.microsoft.com/office/powerpoint/2010/main" val="237883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8BB4EDB2-EB66-3DFF-C244-F943C9655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89549"/>
              </p:ext>
            </p:extLst>
          </p:nvPr>
        </p:nvGraphicFramePr>
        <p:xfrm>
          <a:off x="359429" y="1667972"/>
          <a:ext cx="11506389" cy="3424680"/>
        </p:xfrm>
        <a:graphic>
          <a:graphicData uri="http://schemas.openxmlformats.org/drawingml/2006/table">
            <a:tbl>
              <a:tblPr firstRow="1" bandRow="1">
                <a:tableStyleId>{E4B8CE54-D7E4-4D6C-B30F-6A91B47CCFBE}</a:tableStyleId>
              </a:tblPr>
              <a:tblGrid>
                <a:gridCol w="1057790">
                  <a:extLst>
                    <a:ext uri="{9D8B030D-6E8A-4147-A177-3AD203B41FA5}">
                      <a16:colId xmlns:a16="http://schemas.microsoft.com/office/drawing/2014/main" val="2959670466"/>
                    </a:ext>
                  </a:extLst>
                </a:gridCol>
                <a:gridCol w="10448599">
                  <a:extLst>
                    <a:ext uri="{9D8B030D-6E8A-4147-A177-3AD203B41FA5}">
                      <a16:colId xmlns:a16="http://schemas.microsoft.com/office/drawing/2014/main" val="2013983078"/>
                    </a:ext>
                  </a:extLst>
                </a:gridCol>
              </a:tblGrid>
              <a:tr h="514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n-lt"/>
                        </a:rPr>
                        <a:t>Austria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(e-control) </a:t>
                      </a:r>
                      <a:endParaRPr lang="de-DE" sz="16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Strong institutional culture of independence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Ministries may request information but may not issue instructions</a:t>
                      </a:r>
                    </a:p>
                  </a:txBody>
                  <a:tcPr>
                    <a:lnL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098213"/>
                  </a:ext>
                </a:extLst>
              </a:tr>
              <a:tr h="955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n-lt"/>
                        </a:rPr>
                        <a:t>Germany </a:t>
                      </a:r>
                      <a:r>
                        <a:rPr lang="en-US" sz="1600" dirty="0">
                          <a:latin typeface="+mn-lt"/>
                        </a:rPr>
                        <a:t>(</a:t>
                      </a:r>
                      <a:r>
                        <a:rPr lang="en-US" sz="1600" dirty="0" err="1">
                          <a:latin typeface="+mn-lt"/>
                        </a:rPr>
                        <a:t>BNetzA</a:t>
                      </a:r>
                      <a:r>
                        <a:rPr lang="en-US" sz="1600" dirty="0">
                          <a:latin typeface="+mn-lt"/>
                        </a:rPr>
                        <a:t>)</a:t>
                      </a:r>
                      <a:endParaRPr lang="de-DE" sz="1600" dirty="0">
                        <a:latin typeface="+mn-lt"/>
                      </a:endParaRPr>
                    </a:p>
                    <a:p>
                      <a:endParaRPr lang="de-D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Functionally independent in regulatory decisions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Not required to follow instructions from other authorities or persons in this area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</a:rPr>
                        <a:t>A code of conduct is in preparation</a:t>
                      </a:r>
                      <a:endParaRPr lang="de-DE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640649"/>
                  </a:ext>
                </a:extLst>
              </a:tr>
              <a:tr h="1176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n-lt"/>
                        </a:rPr>
                        <a:t>Japan </a:t>
                      </a:r>
                      <a:r>
                        <a:rPr lang="en-US" sz="1600" dirty="0">
                          <a:latin typeface="+mn-lt"/>
                        </a:rPr>
                        <a:t>(EGC)</a:t>
                      </a:r>
                      <a:endParaRPr lang="de-DE" sz="1600" dirty="0">
                        <a:latin typeface="+mn-lt"/>
                      </a:endParaRPr>
                    </a:p>
                    <a:p>
                      <a:endParaRPr lang="de-D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Independence is anchored in the Electricity Business Act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</a:rPr>
                        <a:t>EGC is required to remain independent of any other organizations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</a:rPr>
                        <a:t>No direct financial ties with regulated entities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</a:rPr>
                        <a:t>Tools: MVV, Collegial decision-making system, Recommendations, Employee Training Sessions</a:t>
                      </a:r>
                    </a:p>
                  </a:txBody>
                  <a:tcPr>
                    <a:lnL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052274"/>
                  </a:ext>
                </a:extLst>
              </a:tr>
              <a:tr h="5146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n-lt"/>
                        </a:rPr>
                        <a:t>Spain </a:t>
                      </a:r>
                      <a:r>
                        <a:rPr lang="en-US" sz="1600" dirty="0">
                          <a:latin typeface="+mn-lt"/>
                        </a:rPr>
                        <a:t>(CNMC)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Uses internal code of conducts and compliance mechanisms to protect impartiality and independence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latin typeface="+mn-lt"/>
                        </a:rPr>
                        <a:t>Internal Functioning Regulation</a:t>
                      </a:r>
                    </a:p>
                  </a:txBody>
                  <a:tcPr>
                    <a:lnL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8F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42845"/>
                  </a:ext>
                </a:extLst>
              </a:tr>
            </a:tbl>
          </a:graphicData>
        </a:graphic>
      </p:graphicFrame>
      <p:sp>
        <p:nvSpPr>
          <p:cNvPr id="15" name="Title 9">
            <a:extLst>
              <a:ext uri="{FF2B5EF4-FFF2-40B4-BE49-F238E27FC236}">
                <a16:creationId xmlns:a16="http://schemas.microsoft.com/office/drawing/2014/main" id="{C88792D8-DA2E-9CDD-894D-0A88C80E8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ICER Report on NRAs’ independence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41DDB08-82EE-6126-1FA2-B5E9EE3F509F}"/>
              </a:ext>
            </a:extLst>
          </p:cNvPr>
          <p:cNvSpPr txBox="1"/>
          <p:nvPr/>
        </p:nvSpPr>
        <p:spPr>
          <a:xfrm>
            <a:off x="1394145" y="1178199"/>
            <a:ext cx="10471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B5C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NRAs combine executive and also advisory functions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6883820-B137-90A7-1B2B-BC2796E22209}"/>
              </a:ext>
            </a:extLst>
          </p:cNvPr>
          <p:cNvSpPr txBox="1"/>
          <p:nvPr/>
        </p:nvSpPr>
        <p:spPr>
          <a:xfrm>
            <a:off x="1394145" y="5365487"/>
            <a:ext cx="10388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B5C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kern="1200" dirty="0">
                <a:solidFill>
                  <a:srgbClr val="E7E6E6">
                    <a:lumMod val="25000"/>
                  </a:srgbClr>
                </a:solidFill>
                <a:latin typeface="+mn-lt"/>
                <a:ea typeface="+mn-ea"/>
                <a:cs typeface="+mn-cs"/>
              </a:rPr>
              <a:t>Overall </a:t>
            </a:r>
            <a:r>
              <a:rPr lang="en-US" sz="2000" kern="1200" dirty="0" err="1">
                <a:solidFill>
                  <a:srgbClr val="E7E6E6">
                    <a:lumMod val="25000"/>
                  </a:srgbClr>
                </a:solidFill>
                <a:latin typeface="+mn-lt"/>
                <a:ea typeface="+mn-ea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ncrease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competences in the past ten years often came from extended EU legislation </a:t>
            </a:r>
          </a:p>
        </p:txBody>
      </p:sp>
    </p:spTree>
    <p:extLst>
      <p:ext uri="{BB962C8B-B14F-4D97-AF65-F5344CB8AC3E}">
        <p14:creationId xmlns:p14="http://schemas.microsoft.com/office/powerpoint/2010/main" val="429131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2921DCF-AE79-907B-C89D-C6E941CCCCF6}"/>
              </a:ext>
            </a:extLst>
          </p:cNvPr>
          <p:cNvGrpSpPr/>
          <p:nvPr/>
        </p:nvGrpSpPr>
        <p:grpSpPr>
          <a:xfrm>
            <a:off x="-403153" y="1063495"/>
            <a:ext cx="7186449" cy="4743334"/>
            <a:chOff x="176877" y="1798224"/>
            <a:chExt cx="7186449" cy="4743334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4755534E-966E-D445-A674-65BCF5D94983}"/>
                </a:ext>
              </a:extLst>
            </p:cNvPr>
            <p:cNvSpPr/>
            <p:nvPr/>
          </p:nvSpPr>
          <p:spPr>
            <a:xfrm>
              <a:off x="176877" y="1879181"/>
              <a:ext cx="7186449" cy="4662377"/>
            </a:xfrm>
            <a:prstGeom prst="rect">
              <a:avLst/>
            </a:prstGeom>
            <a:noFill/>
          </p:spPr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3CD566F9-F133-E65D-3894-F7C1043D7329}"/>
                </a:ext>
              </a:extLst>
            </p:cNvPr>
            <p:cNvSpPr/>
            <p:nvPr/>
          </p:nvSpPr>
          <p:spPr>
            <a:xfrm>
              <a:off x="3368175" y="1798224"/>
              <a:ext cx="1782000" cy="1237592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127" tIns="330118" rIns="295128" bIns="33011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 err="1"/>
                <a:t>Resource</a:t>
              </a:r>
              <a:r>
                <a:rPr lang="de-DE" sz="1800" kern="1200" dirty="0"/>
                <a:t> </a:t>
              </a:r>
              <a:r>
                <a:rPr lang="de-DE" sz="1800" kern="1200" dirty="0" err="1"/>
                <a:t>Sufficiency</a:t>
              </a:r>
              <a:endParaRPr lang="de-DE" sz="1800" kern="1200" dirty="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7A0E2C2D-1406-4E69-B497-3428B7BF02C2}"/>
                </a:ext>
              </a:extLst>
            </p:cNvPr>
            <p:cNvSpPr/>
            <p:nvPr/>
          </p:nvSpPr>
          <p:spPr>
            <a:xfrm>
              <a:off x="4951514" y="2226148"/>
              <a:ext cx="1927568" cy="103632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A25406FB-9467-79F2-A1C4-C56BD451202E}"/>
                </a:ext>
              </a:extLst>
            </p:cNvPr>
            <p:cNvSpPr/>
            <p:nvPr/>
          </p:nvSpPr>
          <p:spPr>
            <a:xfrm>
              <a:off x="1504570" y="1817497"/>
              <a:ext cx="1782000" cy="1237592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167" tIns="269158" rIns="234168" bIns="26915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 err="1"/>
                <a:t>Staffing</a:t>
              </a:r>
              <a:r>
                <a:rPr lang="de-DE" sz="1800" kern="1200" dirty="0"/>
                <a:t> Pressures</a:t>
              </a: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11D3E7A4-7120-CFBD-CF3D-710F3CB2255B}"/>
                </a:ext>
              </a:extLst>
            </p:cNvPr>
            <p:cNvSpPr/>
            <p:nvPr/>
          </p:nvSpPr>
          <p:spPr>
            <a:xfrm>
              <a:off x="2457225" y="2863223"/>
              <a:ext cx="1782000" cy="1237592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127" tIns="330118" rIns="295128" bIns="33011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/>
                <a:t>Financial </a:t>
              </a:r>
              <a:r>
                <a:rPr lang="de-DE" sz="1800" kern="1200" dirty="0" err="1"/>
                <a:t>Dependence</a:t>
              </a:r>
              <a:endParaRPr lang="de-DE" sz="1800" kern="1200" dirty="0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21B8414F-61D5-0FA1-CACE-257D2040A3EC}"/>
                </a:ext>
              </a:extLst>
            </p:cNvPr>
            <p:cNvSpPr/>
            <p:nvPr/>
          </p:nvSpPr>
          <p:spPr>
            <a:xfrm>
              <a:off x="661120" y="3692205"/>
              <a:ext cx="1865388" cy="103632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F91E59D-E5F7-7E81-DDB6-4662C6457C50}"/>
                </a:ext>
              </a:extLst>
            </p:cNvPr>
            <p:cNvSpPr/>
            <p:nvPr/>
          </p:nvSpPr>
          <p:spPr>
            <a:xfrm>
              <a:off x="4319871" y="2854958"/>
              <a:ext cx="1782000" cy="1236284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167" tIns="269158" rIns="234168" bIns="26915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/>
                <a:t>Political </a:t>
              </a:r>
              <a:r>
                <a:rPr lang="de-DE" sz="1800" kern="1200" dirty="0" err="1"/>
                <a:t>Pressure</a:t>
              </a:r>
              <a:r>
                <a:rPr lang="de-DE" sz="1800" kern="1200" dirty="0"/>
                <a:t> (</a:t>
              </a:r>
              <a:r>
                <a:rPr lang="de-DE" sz="1800" kern="1200" dirty="0" err="1"/>
                <a:t>esp</a:t>
              </a:r>
              <a:r>
                <a:rPr lang="de-DE" sz="1800" kern="1200" dirty="0"/>
                <a:t>. </a:t>
              </a:r>
              <a:r>
                <a:rPr lang="de-DE" sz="1800" kern="1200" dirty="0" err="1"/>
                <a:t>during</a:t>
              </a:r>
              <a:r>
                <a:rPr lang="de-DE" sz="1800" kern="1200" dirty="0"/>
                <a:t> </a:t>
              </a:r>
              <a:r>
                <a:rPr lang="de-DE" sz="1800" kern="1200" dirty="0" err="1"/>
                <a:t>crises</a:t>
              </a:r>
              <a:r>
                <a:rPr lang="de-DE" sz="1800" kern="1200" dirty="0"/>
                <a:t>)</a:t>
              </a: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2C00247-C8F0-4786-5E32-726ED1BAA300}"/>
                </a:ext>
              </a:extLst>
            </p:cNvPr>
            <p:cNvSpPr/>
            <p:nvPr/>
          </p:nvSpPr>
          <p:spPr>
            <a:xfrm>
              <a:off x="3401884" y="3953355"/>
              <a:ext cx="1782000" cy="1237592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127" tIns="330118" rIns="295128" bIns="33011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/>
                <a:t>Government Gaps</a:t>
              </a: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72CD60D9-A486-2F8D-C5C9-F9F59BE90927}"/>
                </a:ext>
              </a:extLst>
            </p:cNvPr>
            <p:cNvSpPr/>
            <p:nvPr/>
          </p:nvSpPr>
          <p:spPr>
            <a:xfrm>
              <a:off x="1507688" y="3964606"/>
              <a:ext cx="1782000" cy="1237592"/>
            </a:xfrm>
            <a:custGeom>
              <a:avLst/>
              <a:gdLst>
                <a:gd name="connsiteX0" fmla="*/ 0 w 1727211"/>
                <a:gd name="connsiteY0" fmla="*/ 751337 h 1502674"/>
                <a:gd name="connsiteX1" fmla="*/ 375669 w 1727211"/>
                <a:gd name="connsiteY1" fmla="*/ 0 h 1502674"/>
                <a:gd name="connsiteX2" fmla="*/ 1351543 w 1727211"/>
                <a:gd name="connsiteY2" fmla="*/ 0 h 1502674"/>
                <a:gd name="connsiteX3" fmla="*/ 1727211 w 1727211"/>
                <a:gd name="connsiteY3" fmla="*/ 751337 h 1502674"/>
                <a:gd name="connsiteX4" fmla="*/ 1351543 w 1727211"/>
                <a:gd name="connsiteY4" fmla="*/ 1502674 h 1502674"/>
                <a:gd name="connsiteX5" fmla="*/ 375669 w 1727211"/>
                <a:gd name="connsiteY5" fmla="*/ 1502674 h 1502674"/>
                <a:gd name="connsiteX6" fmla="*/ 0 w 1727211"/>
                <a:gd name="connsiteY6" fmla="*/ 751337 h 150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211" h="1502674">
                  <a:moveTo>
                    <a:pt x="863605" y="0"/>
                  </a:moveTo>
                  <a:lnTo>
                    <a:pt x="1727210" y="326832"/>
                  </a:lnTo>
                  <a:lnTo>
                    <a:pt x="1727210" y="1175843"/>
                  </a:lnTo>
                  <a:lnTo>
                    <a:pt x="863606" y="1502674"/>
                  </a:lnTo>
                  <a:lnTo>
                    <a:pt x="1" y="1175843"/>
                  </a:lnTo>
                  <a:lnTo>
                    <a:pt x="1" y="326832"/>
                  </a:lnTo>
                  <a:lnTo>
                    <a:pt x="863605" y="0"/>
                  </a:lnTo>
                  <a:close/>
                </a:path>
              </a:pathLst>
            </a:custGeom>
            <a:solidFill>
              <a:srgbClr val="44B5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167" tIns="269158" rIns="234168" bIns="269157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 err="1"/>
                <a:t>Sectoral</a:t>
              </a:r>
              <a:r>
                <a:rPr lang="de-DE" sz="1800" kern="1200" dirty="0"/>
                <a:t> </a:t>
              </a:r>
              <a:r>
                <a:rPr lang="de-DE" sz="1800" kern="1200" dirty="0" err="1"/>
                <a:t>Barriers</a:t>
              </a:r>
              <a:endParaRPr lang="de-DE" sz="1800" kern="1200" dirty="0"/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ICER Report on NRAs’ independence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>
          <a:xfrm>
            <a:off x="4651750" y="1347344"/>
            <a:ext cx="3114169" cy="685800"/>
          </a:xfrm>
        </p:spPr>
        <p:txBody>
          <a:bodyPr/>
          <a:lstStyle/>
          <a:p>
            <a:pPr algn="ctr"/>
            <a:r>
              <a:rPr lang="en-US" dirty="0"/>
              <a:t>Challenges 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&amp;</a:t>
            </a:r>
            <a:r>
              <a:rPr lang="en-US" dirty="0"/>
              <a:t> </a:t>
            </a:r>
            <a:r>
              <a:rPr lang="en-US" dirty="0">
                <a:solidFill>
                  <a:srgbClr val="088F9E"/>
                </a:solidFill>
              </a:rPr>
              <a:t>Mechanisms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E743D3F2-E0F8-4830-6691-294CCA07C6D6}"/>
              </a:ext>
            </a:extLst>
          </p:cNvPr>
          <p:cNvSpPr/>
          <p:nvPr/>
        </p:nvSpPr>
        <p:spPr>
          <a:xfrm>
            <a:off x="38961" y="2147004"/>
            <a:ext cx="1738247" cy="1261785"/>
          </a:xfrm>
          <a:custGeom>
            <a:avLst/>
            <a:gdLst>
              <a:gd name="connsiteX0" fmla="*/ 0 w 1727211"/>
              <a:gd name="connsiteY0" fmla="*/ 751337 h 1502674"/>
              <a:gd name="connsiteX1" fmla="*/ 375669 w 1727211"/>
              <a:gd name="connsiteY1" fmla="*/ 0 h 1502674"/>
              <a:gd name="connsiteX2" fmla="*/ 1351543 w 1727211"/>
              <a:gd name="connsiteY2" fmla="*/ 0 h 1502674"/>
              <a:gd name="connsiteX3" fmla="*/ 1727211 w 1727211"/>
              <a:gd name="connsiteY3" fmla="*/ 751337 h 1502674"/>
              <a:gd name="connsiteX4" fmla="*/ 1351543 w 1727211"/>
              <a:gd name="connsiteY4" fmla="*/ 1502674 h 1502674"/>
              <a:gd name="connsiteX5" fmla="*/ 375669 w 1727211"/>
              <a:gd name="connsiteY5" fmla="*/ 1502674 h 1502674"/>
              <a:gd name="connsiteX6" fmla="*/ 0 w 1727211"/>
              <a:gd name="connsiteY6" fmla="*/ 751337 h 150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7211" h="1502674">
                <a:moveTo>
                  <a:pt x="863605" y="0"/>
                </a:moveTo>
                <a:lnTo>
                  <a:pt x="1727210" y="326832"/>
                </a:lnTo>
                <a:lnTo>
                  <a:pt x="1727210" y="1175843"/>
                </a:lnTo>
                <a:lnTo>
                  <a:pt x="863606" y="1502674"/>
                </a:lnTo>
                <a:lnTo>
                  <a:pt x="1" y="1175843"/>
                </a:lnTo>
                <a:lnTo>
                  <a:pt x="1" y="326832"/>
                </a:lnTo>
                <a:lnTo>
                  <a:pt x="863605" y="0"/>
                </a:lnTo>
                <a:close/>
              </a:path>
            </a:pathLst>
          </a:custGeom>
          <a:solidFill>
            <a:srgbClr val="44B5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4167" tIns="269158" rIns="234168" bIns="269157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kern="1200" dirty="0" err="1"/>
              <a:t>Enforcement</a:t>
            </a:r>
            <a:r>
              <a:rPr lang="de-DE" sz="1800" kern="1200" dirty="0"/>
              <a:t> Gaps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5B4DE7FF-3589-8C09-8C8F-2AC5A0AE49A3}"/>
              </a:ext>
            </a:extLst>
          </p:cNvPr>
          <p:cNvGrpSpPr/>
          <p:nvPr/>
        </p:nvGrpSpPr>
        <p:grpSpPr>
          <a:xfrm>
            <a:off x="6712769" y="1156296"/>
            <a:ext cx="5378998" cy="4156267"/>
            <a:chOff x="6170613" y="1668271"/>
            <a:chExt cx="5378998" cy="4156267"/>
          </a:xfrm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8E9AF429-E05C-1BB8-E1AF-896957232926}"/>
                </a:ext>
              </a:extLst>
            </p:cNvPr>
            <p:cNvSpPr/>
            <p:nvPr/>
          </p:nvSpPr>
          <p:spPr>
            <a:xfrm>
              <a:off x="6170613" y="1825625"/>
              <a:ext cx="5181600" cy="3998913"/>
            </a:xfrm>
            <a:prstGeom prst="rect">
              <a:avLst/>
            </a:prstGeom>
            <a:noFill/>
          </p:spPr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DD3B0D90-D00D-9619-BB59-EBDA9045E2DF}"/>
                </a:ext>
              </a:extLst>
            </p:cNvPr>
            <p:cNvSpPr/>
            <p:nvPr/>
          </p:nvSpPr>
          <p:spPr>
            <a:xfrm>
              <a:off x="9434174" y="1668271"/>
              <a:ext cx="2115437" cy="1268115"/>
            </a:xfrm>
            <a:custGeom>
              <a:avLst/>
              <a:gdLst>
                <a:gd name="connsiteX0" fmla="*/ 0 w 1437927"/>
                <a:gd name="connsiteY0" fmla="*/ 625499 h 1250997"/>
                <a:gd name="connsiteX1" fmla="*/ 312749 w 1437927"/>
                <a:gd name="connsiteY1" fmla="*/ 0 h 1250997"/>
                <a:gd name="connsiteX2" fmla="*/ 1125178 w 1437927"/>
                <a:gd name="connsiteY2" fmla="*/ 0 h 1250997"/>
                <a:gd name="connsiteX3" fmla="*/ 1437927 w 1437927"/>
                <a:gd name="connsiteY3" fmla="*/ 625499 h 1250997"/>
                <a:gd name="connsiteX4" fmla="*/ 1125178 w 1437927"/>
                <a:gd name="connsiteY4" fmla="*/ 1250997 h 1250997"/>
                <a:gd name="connsiteX5" fmla="*/ 312749 w 1437927"/>
                <a:gd name="connsiteY5" fmla="*/ 1250997 h 1250997"/>
                <a:gd name="connsiteX6" fmla="*/ 0 w 1437927"/>
                <a:gd name="connsiteY6" fmla="*/ 625499 h 12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7927" h="1250997">
                  <a:moveTo>
                    <a:pt x="718963" y="0"/>
                  </a:moveTo>
                  <a:lnTo>
                    <a:pt x="1437927" y="272092"/>
                  </a:lnTo>
                  <a:lnTo>
                    <a:pt x="1437927" y="978905"/>
                  </a:lnTo>
                  <a:lnTo>
                    <a:pt x="718963" y="1250997"/>
                  </a:lnTo>
                  <a:lnTo>
                    <a:pt x="0" y="978905"/>
                  </a:lnTo>
                  <a:lnTo>
                    <a:pt x="0" y="272092"/>
                  </a:lnTo>
                  <a:lnTo>
                    <a:pt x="718963" y="0"/>
                  </a:lnTo>
                  <a:close/>
                </a:path>
              </a:pathLst>
            </a:custGeom>
            <a:solidFill>
              <a:srgbClr val="088F9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3527" tIns="292657" rIns="263527" bIns="29265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 err="1">
                  <a:latin typeface="+mn-lt"/>
                </a:rPr>
                <a:t>Capacity</a:t>
              </a:r>
              <a:r>
                <a:rPr lang="de-DE" sz="1800" kern="1200" dirty="0">
                  <a:latin typeface="+mn-lt"/>
                </a:rPr>
                <a:t> Building</a:t>
              </a: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044D5FCA-C0D1-5705-B7C1-FC209D9BA6B0}"/>
                </a:ext>
              </a:extLst>
            </p:cNvPr>
            <p:cNvSpPr/>
            <p:nvPr/>
          </p:nvSpPr>
          <p:spPr>
            <a:xfrm>
              <a:off x="9744955" y="2783446"/>
              <a:ext cx="1604727" cy="8627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F123938D-3885-0807-75BE-2B33B4EA18B8}"/>
                </a:ext>
              </a:extLst>
            </p:cNvPr>
            <p:cNvSpPr/>
            <p:nvPr/>
          </p:nvSpPr>
          <p:spPr>
            <a:xfrm>
              <a:off x="7234721" y="1693481"/>
              <a:ext cx="2115437" cy="1263838"/>
            </a:xfrm>
            <a:custGeom>
              <a:avLst/>
              <a:gdLst>
                <a:gd name="connsiteX0" fmla="*/ 0 w 1437927"/>
                <a:gd name="connsiteY0" fmla="*/ 625499 h 1250997"/>
                <a:gd name="connsiteX1" fmla="*/ 312749 w 1437927"/>
                <a:gd name="connsiteY1" fmla="*/ 0 h 1250997"/>
                <a:gd name="connsiteX2" fmla="*/ 1125178 w 1437927"/>
                <a:gd name="connsiteY2" fmla="*/ 0 h 1250997"/>
                <a:gd name="connsiteX3" fmla="*/ 1437927 w 1437927"/>
                <a:gd name="connsiteY3" fmla="*/ 625499 h 1250997"/>
                <a:gd name="connsiteX4" fmla="*/ 1125178 w 1437927"/>
                <a:gd name="connsiteY4" fmla="*/ 1250997 h 1250997"/>
                <a:gd name="connsiteX5" fmla="*/ 312749 w 1437927"/>
                <a:gd name="connsiteY5" fmla="*/ 1250997 h 1250997"/>
                <a:gd name="connsiteX6" fmla="*/ 0 w 1437927"/>
                <a:gd name="connsiteY6" fmla="*/ 625499 h 12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7927" h="1250997">
                  <a:moveTo>
                    <a:pt x="718963" y="0"/>
                  </a:moveTo>
                  <a:lnTo>
                    <a:pt x="1437927" y="272092"/>
                  </a:lnTo>
                  <a:lnTo>
                    <a:pt x="1437927" y="978905"/>
                  </a:lnTo>
                  <a:lnTo>
                    <a:pt x="718963" y="1250997"/>
                  </a:lnTo>
                  <a:lnTo>
                    <a:pt x="0" y="978905"/>
                  </a:lnTo>
                  <a:lnTo>
                    <a:pt x="0" y="272092"/>
                  </a:lnTo>
                  <a:lnTo>
                    <a:pt x="718963" y="0"/>
                  </a:lnTo>
                  <a:close/>
                </a:path>
              </a:pathLst>
            </a:custGeom>
            <a:solidFill>
              <a:srgbClr val="088F9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947" tIns="224077" rIns="194947" bIns="22407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>
                  <a:latin typeface="+mn-lt"/>
                </a:rPr>
                <a:t>Code </a:t>
              </a:r>
              <a:r>
                <a:rPr lang="de-DE" sz="1800" kern="1200" dirty="0" err="1">
                  <a:latin typeface="+mn-lt"/>
                </a:rPr>
                <a:t>of</a:t>
              </a:r>
              <a:r>
                <a:rPr lang="de-DE" sz="1800" kern="1200" dirty="0">
                  <a:latin typeface="+mn-lt"/>
                </a:rPr>
                <a:t> Conduct</a:t>
              </a: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6106D2EA-A1DA-C4A4-4EA7-E21E7DE5EF73}"/>
                </a:ext>
              </a:extLst>
            </p:cNvPr>
            <p:cNvSpPr/>
            <p:nvPr/>
          </p:nvSpPr>
          <p:spPr>
            <a:xfrm>
              <a:off x="6173143" y="4003959"/>
              <a:ext cx="1552961" cy="86275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3FE7B75F-C05F-82E4-F844-4BEECD57E546}"/>
                </a:ext>
              </a:extLst>
            </p:cNvPr>
            <p:cNvSpPr/>
            <p:nvPr/>
          </p:nvSpPr>
          <p:spPr>
            <a:xfrm>
              <a:off x="8358915" y="2752925"/>
              <a:ext cx="2115437" cy="1268115"/>
            </a:xfrm>
            <a:custGeom>
              <a:avLst/>
              <a:gdLst>
                <a:gd name="connsiteX0" fmla="*/ 0 w 1437927"/>
                <a:gd name="connsiteY0" fmla="*/ 625499 h 1250997"/>
                <a:gd name="connsiteX1" fmla="*/ 312749 w 1437927"/>
                <a:gd name="connsiteY1" fmla="*/ 0 h 1250997"/>
                <a:gd name="connsiteX2" fmla="*/ 1125178 w 1437927"/>
                <a:gd name="connsiteY2" fmla="*/ 0 h 1250997"/>
                <a:gd name="connsiteX3" fmla="*/ 1437927 w 1437927"/>
                <a:gd name="connsiteY3" fmla="*/ 625499 h 1250997"/>
                <a:gd name="connsiteX4" fmla="*/ 1125178 w 1437927"/>
                <a:gd name="connsiteY4" fmla="*/ 1250997 h 1250997"/>
                <a:gd name="connsiteX5" fmla="*/ 312749 w 1437927"/>
                <a:gd name="connsiteY5" fmla="*/ 1250997 h 1250997"/>
                <a:gd name="connsiteX6" fmla="*/ 0 w 1437927"/>
                <a:gd name="connsiteY6" fmla="*/ 625499 h 125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7927" h="1250997">
                  <a:moveTo>
                    <a:pt x="718963" y="0"/>
                  </a:moveTo>
                  <a:lnTo>
                    <a:pt x="1437927" y="272092"/>
                  </a:lnTo>
                  <a:lnTo>
                    <a:pt x="1437927" y="978905"/>
                  </a:lnTo>
                  <a:lnTo>
                    <a:pt x="718963" y="1250997"/>
                  </a:lnTo>
                  <a:lnTo>
                    <a:pt x="0" y="978905"/>
                  </a:lnTo>
                  <a:lnTo>
                    <a:pt x="0" y="272092"/>
                  </a:lnTo>
                  <a:lnTo>
                    <a:pt x="718963" y="0"/>
                  </a:lnTo>
                  <a:close/>
                </a:path>
              </a:pathLst>
            </a:custGeom>
            <a:solidFill>
              <a:srgbClr val="088F9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4947" tIns="224077" rIns="194947" bIns="22407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800" kern="1200" dirty="0">
                  <a:latin typeface="+mn-lt"/>
                </a:rPr>
                <a:t>Proportional Budget</a:t>
              </a:r>
            </a:p>
          </p:txBody>
        </p:sp>
      </p:grp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75DC3F1E-6130-EE08-1D5E-74A94E0759A1}"/>
              </a:ext>
            </a:extLst>
          </p:cNvPr>
          <p:cNvSpPr/>
          <p:nvPr/>
        </p:nvSpPr>
        <p:spPr>
          <a:xfrm>
            <a:off x="6701618" y="2268145"/>
            <a:ext cx="2115437" cy="1268115"/>
          </a:xfrm>
          <a:custGeom>
            <a:avLst/>
            <a:gdLst>
              <a:gd name="connsiteX0" fmla="*/ 0 w 1437927"/>
              <a:gd name="connsiteY0" fmla="*/ 625499 h 1250997"/>
              <a:gd name="connsiteX1" fmla="*/ 312749 w 1437927"/>
              <a:gd name="connsiteY1" fmla="*/ 0 h 1250997"/>
              <a:gd name="connsiteX2" fmla="*/ 1125178 w 1437927"/>
              <a:gd name="connsiteY2" fmla="*/ 0 h 1250997"/>
              <a:gd name="connsiteX3" fmla="*/ 1437927 w 1437927"/>
              <a:gd name="connsiteY3" fmla="*/ 625499 h 1250997"/>
              <a:gd name="connsiteX4" fmla="*/ 1125178 w 1437927"/>
              <a:gd name="connsiteY4" fmla="*/ 1250997 h 1250997"/>
              <a:gd name="connsiteX5" fmla="*/ 312749 w 1437927"/>
              <a:gd name="connsiteY5" fmla="*/ 1250997 h 1250997"/>
              <a:gd name="connsiteX6" fmla="*/ 0 w 1437927"/>
              <a:gd name="connsiteY6" fmla="*/ 625499 h 125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7927" h="1250997">
                <a:moveTo>
                  <a:pt x="718963" y="0"/>
                </a:moveTo>
                <a:lnTo>
                  <a:pt x="1437927" y="272092"/>
                </a:lnTo>
                <a:lnTo>
                  <a:pt x="1437927" y="978905"/>
                </a:lnTo>
                <a:lnTo>
                  <a:pt x="718963" y="1250997"/>
                </a:lnTo>
                <a:lnTo>
                  <a:pt x="0" y="978905"/>
                </a:lnTo>
                <a:lnTo>
                  <a:pt x="0" y="272092"/>
                </a:lnTo>
                <a:lnTo>
                  <a:pt x="718963" y="0"/>
                </a:lnTo>
                <a:close/>
              </a:path>
            </a:pathLst>
          </a:custGeom>
          <a:solidFill>
            <a:srgbClr val="088F9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947" tIns="224077" rIns="194947" bIns="224077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de-DE" sz="1800" kern="1200" dirty="0" err="1">
                <a:latin typeface="+mn-lt"/>
              </a:rPr>
              <a:t>Institutional</a:t>
            </a:r>
            <a:r>
              <a:rPr lang="de-DE" sz="1800" kern="1200" dirty="0">
                <a:latin typeface="+mn-lt"/>
              </a:rPr>
              <a:t> </a:t>
            </a:r>
            <a:r>
              <a:rPr lang="de-DE" sz="1800" kern="1200" dirty="0" err="1">
                <a:latin typeface="+mn-lt"/>
              </a:rPr>
              <a:t>Safeguards</a:t>
            </a:r>
            <a:endParaRPr lang="de-DE" sz="1800" kern="1200" dirty="0">
              <a:latin typeface="+mn-lt"/>
            </a:endParaRPr>
          </a:p>
        </p:txBody>
      </p:sp>
      <p:sp>
        <p:nvSpPr>
          <p:cNvPr id="3" name="Textplatzhalter 4">
            <a:extLst>
              <a:ext uri="{FF2B5EF4-FFF2-40B4-BE49-F238E27FC236}">
                <a16:creationId xmlns:a16="http://schemas.microsoft.com/office/drawing/2014/main" id="{0DAE0DB6-3E7A-D197-C33D-4315629C17E7}"/>
              </a:ext>
            </a:extLst>
          </p:cNvPr>
          <p:cNvSpPr txBox="1">
            <a:spLocks/>
          </p:cNvSpPr>
          <p:nvPr/>
        </p:nvSpPr>
        <p:spPr>
          <a:xfrm>
            <a:off x="4818573" y="3619987"/>
            <a:ext cx="6989904" cy="2206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 err="1">
                <a:solidFill>
                  <a:srgbClr val="44B5C2"/>
                </a:solidFill>
              </a:rPr>
              <a:t>Conclusion</a:t>
            </a:r>
            <a:endParaRPr lang="en-US" b="1" dirty="0">
              <a:solidFill>
                <a:srgbClr val="44B5C2"/>
              </a:solidFill>
            </a:endParaRPr>
          </a:p>
          <a:p>
            <a:r>
              <a:rPr lang="en-US" sz="1800" dirty="0"/>
              <a:t>Positive overall picture, but independence remains vulnerable in practice</a:t>
            </a:r>
          </a:p>
          <a:p>
            <a:r>
              <a:rPr lang="en-US" sz="1800" dirty="0"/>
              <a:t>Key conditions are adequate funding, staffing capacity &amp; protection from political influence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Independence is not a binary legal status but a continuously contested institutional condition shaped by law, resources &amp; political context.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ICER Report on NRAs’ independence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422</Words>
  <Application>Microsoft Office PowerPoint</Application>
  <PresentationFormat>Benutzerdefiniert</PresentationFormat>
  <Paragraphs>60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Calibri</vt:lpstr>
      <vt:lpstr>굴림체</vt:lpstr>
      <vt:lpstr>Arial</vt:lpstr>
      <vt:lpstr>Aptos</vt:lpstr>
      <vt:lpstr>Inter-Regular</vt:lpstr>
      <vt:lpstr>Wingdings</vt:lpstr>
      <vt:lpstr>Custom Design</vt:lpstr>
      <vt:lpstr>1_Custom Design</vt:lpstr>
      <vt:lpstr>4_Custom Design</vt:lpstr>
      <vt:lpstr>PowerPoint-Präsentation</vt:lpstr>
      <vt:lpstr>ICER Report on NRAs’ independence</vt:lpstr>
      <vt:lpstr>ICER Report on NRAs’ independence </vt:lpstr>
      <vt:lpstr>ICER Report on NRAs’ independence</vt:lpstr>
      <vt:lpstr>ICER Report on NRAs’ independence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313b</cp:lastModifiedBy>
  <cp:revision>46</cp:revision>
  <dcterms:created xsi:type="dcterms:W3CDTF">2026-05-14T13:05:40Z</dcterms:created>
  <dcterms:modified xsi:type="dcterms:W3CDTF">2026-09-08T14:08:23Z</dcterms:modified>
</cp:coreProperties>
</file>